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322" r:id="rId3"/>
    <p:sldId id="323" r:id="rId4"/>
    <p:sldId id="324" r:id="rId5"/>
    <p:sldId id="326" r:id="rId6"/>
    <p:sldId id="327" r:id="rId7"/>
    <p:sldId id="328" r:id="rId8"/>
    <p:sldId id="329" r:id="rId9"/>
    <p:sldId id="330" r:id="rId10"/>
    <p:sldId id="331" r:id="rId11"/>
    <p:sldId id="33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7326-A0B2-48AA-BAD6-CCEB25FF6006}" type="datetimeFigureOut">
              <a:rPr lang="ru-RU" smtClean="0"/>
              <a:t>15.02.2025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7C991-2047-4995-9F6F-ED8ED642A8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132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одели машинного обучения</a:t>
            </a:r>
            <a:r>
              <a:rPr lang="ru-RU" sz="1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</a:t>
            </a:r>
            <a:r>
              <a:rPr lang="ru-RU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нейронных сетей используются в модуле обработки и анализа данных </a:t>
            </a:r>
            <a:r>
              <a:rPr lang="en-US" sz="12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OMSystem</a:t>
            </a:r>
            <a:r>
              <a:rPr lang="en-US" sz="12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533E96-F078-4B3D-A8F4-F1AF21EBC35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71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4.e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5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emf"/><Relationship Id="rId5" Type="http://schemas.openxmlformats.org/officeDocument/2006/relationships/image" Target="../media/image3.e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3223E7-A5A5-4E43-9573-7706190B46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5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4D8BE91-A7B7-43F1-AF0C-B12465641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722178"/>
            <a:ext cx="10993546" cy="590321"/>
          </a:xfrm>
        </p:spPr>
        <p:txBody>
          <a:bodyPr/>
          <a:lstStyle/>
          <a:p>
            <a:pPr algn="r"/>
            <a:r>
              <a:rPr lang="ru-RU" dirty="0">
                <a:solidFill>
                  <a:srgbClr val="FFC000"/>
                </a:solidFill>
              </a:rPr>
              <a:t>Классификация текстов нейронными сетями</a:t>
            </a:r>
          </a:p>
        </p:txBody>
      </p:sp>
    </p:spTree>
    <p:extLst>
      <p:ext uri="{BB962C8B-B14F-4D97-AF65-F5344CB8AC3E}">
        <p14:creationId xmlns:p14="http://schemas.microsoft.com/office/powerpoint/2010/main" val="18449487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6EBD7-D266-4340-9AF4-A52FE7FC19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AADF71E-FCBA-4CAD-A595-F3F200B468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35464"/>
            <a:ext cx="11029616" cy="4123003"/>
          </a:xfrm>
        </p:spPr>
        <p:txBody>
          <a:bodyPr/>
          <a:lstStyle/>
          <a:p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нейронная сеть Трансформера, представленная Двунаправленным кодировщиком, в которой каждый выходной элемент соединен со входным элементом.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был представлен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Google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2018 году для получения наилучших результатов в области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NLP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Данная модель обрабатывает тексты в обоих направлениях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улавливая контекст и понимая многозначность слов и фраз. Нейронная сеть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была обучена на огромных текстовых корпусах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таких как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Wikipedia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Brown Corpus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другие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эффективно применяется в задачах классификации текстов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анализе тональности, устранении неоднозначности слов, создании запрос-ответных систем, чат-ботов, текстов переводчиков и т.д.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решения определенной задачи выполняется этап настройки предобученных моделей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называемый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tuning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307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693B95-D9FE-4019-B58C-84ACF1CEC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C9358820-FD26-4B39-9604-824E99AE65E1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 bwMode="auto">
          <a:xfrm>
            <a:off x="3421751" y="2089742"/>
            <a:ext cx="5179163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532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5FD3BB-7BDC-42E9-BF20-6B19DDDFA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238" y="689900"/>
            <a:ext cx="4281230" cy="834100"/>
          </a:xfrm>
        </p:spPr>
        <p:txBody>
          <a:bodyPr>
            <a:normAutofit/>
          </a:bodyPr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Классификация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FD3E74-258A-4073-AB75-F2DADBD7D5F9}"/>
              </a:ext>
            </a:extLst>
          </p:cNvPr>
          <p:cNvSpPr txBox="1"/>
          <p:nvPr/>
        </p:nvSpPr>
        <p:spPr>
          <a:xfrm>
            <a:off x="820208" y="2142124"/>
            <a:ext cx="81967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l">
              <a:buNone/>
            </a:pPr>
            <a:r>
              <a:rPr lang="kk-KZ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</a:t>
            </a: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Глубокие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нейронные сети 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DNN) 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CNN)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Рекуррентные нейронные сети 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RNN)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kk-KZ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kk-KZ" sz="18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Нейронная сеть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Bidirectional Encoder Representations from Transformers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459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AAB434-EE06-4063-B055-361C53495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6D4EE7-B9B8-4BFA-A3DE-739061BE9F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11121"/>
          </a:xfrm>
        </p:spPr>
        <p:txBody>
          <a:bodyPr/>
          <a:lstStyle/>
          <a:p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Традиционные алгоритмы машинного обучения позволяют добиться хороших результатов классификации данных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Тем не менее в последнее десятилетие подход на основе нейронных сетей стал доминирующим в области искусственного интеллекта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показывающего высокую точность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в таких задачах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как распознавание речи и изображений,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классификация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текстов и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обработка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естественных языков. Существуют несколько видов часто используемых нейронных сетей: глубокие нейронные сети (DNN),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сверточные нейронные сети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(CNN) 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рекуррентные нейронные сети (</a:t>
            </a:r>
            <a:r>
              <a:rPr lang="en-US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RNN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Одной из самых последних разработок в области обработки естественных языков стала нейронная сеть, основанная на архитектуре Трансформера, названная Bidirectional Encoder Representations from Transformers 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kk-KZ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BERT</a:t>
            </a:r>
            <a:r>
              <a:rPr lang="ru-RU" sz="18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276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2" y="2138652"/>
            <a:ext cx="11029615" cy="4262148"/>
          </a:xfrm>
        </p:spPr>
        <p:txBody>
          <a:bodyPr/>
          <a:lstStyle/>
          <a:p>
            <a:r>
              <a:rPr lang="kk-KZ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Глубокие нейронные сети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DNN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представляют собой модель нейронных сетей с двумя и более скрытыми слоями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Нейронная сеть состоит из входного слоя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содержащего входные данные, скрытых слоев, включающих узлы, называемые нейронами, и выходного слоя, содержащего один или несколько нейронов 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7288B23-FA81-4E18-ADA7-F29776886FD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404" y="3335126"/>
            <a:ext cx="3286125" cy="2660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68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Глубокие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При этом                             является входным вектором,                       - веса соединения каждого уровня,</a:t>
            </a:r>
          </a:p>
          <a:p>
            <a:r>
              <a:rPr lang="ru-RU" dirty="0"/>
              <a:t>                 - вектор смещения. Уровни от       до           образуют скрытые слои,                      является выходным вектором.</a:t>
            </a:r>
          </a:p>
          <a:p>
            <a:r>
              <a:rPr lang="kk-K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Элементы скрытых и выходных слоев называются нейронами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Они представлены функциями активации, отвечающими за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нелинейное функциональное отображение между входными данными и переменной отклика. Самыми популярными функциями активации являются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функция, функция гиперболического тангенса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), выпрямленная линейная единица (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Сигмоидная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функция в основном используется на выходном слое в бинарной классификации, так как определяет выходное значение как 0 или 1. Функция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это улучшенная версия </a:t>
            </a:r>
            <a:r>
              <a:rPr lang="ru-RU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сигмоидной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функции с разницей лишь в том, что в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tanh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выходные значения находятся в диапазоне от -1 до 1. В скрытых слоях чаще всего применяется функция активации </a:t>
            </a:r>
            <a:r>
              <a:rPr lang="ru-RU" sz="180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ReLu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Это приводит к выходному значению 0, если он получает отрицательный вход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иначе для положительных входов он возвращает </a:t>
            </a:r>
            <a:r>
              <a:rPr lang="ru-RU" sz="180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без изменений, подобно линейной функции. </a:t>
            </a:r>
          </a:p>
          <a:p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i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kk-KZ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применяется в многоклассовой классификации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вычисляя вероятность того, что каждое вхождение принадлежит к заранее определенному классу, и корректирует выходные значения для каждого класса так, чтобы они находились в диапазоне от 0 до 1. Функция </a:t>
            </a:r>
            <a:r>
              <a:rPr lang="ru-RU" sz="1800" b="0" i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softmax</a:t>
            </a:r>
            <a:r>
              <a:rPr lang="ru-RU" sz="1800" b="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обычно используется только для выходного слоя.</a:t>
            </a:r>
            <a:endParaRPr lang="ru-RU" sz="1800" b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Rectangle 18">
            <a:extLst>
              <a:ext uri="{FF2B5EF4-FFF2-40B4-BE49-F238E27FC236}">
                <a16:creationId xmlns:a16="http://schemas.microsoft.com/office/drawing/2014/main" id="{3255B480-296B-45DB-9058-9346BB7FA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4267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20">
            <a:extLst>
              <a:ext uri="{FF2B5EF4-FFF2-40B4-BE49-F238E27FC236}">
                <a16:creationId xmlns:a16="http://schemas.microsoft.com/office/drawing/2014/main" id="{B70F0F37-1EE1-4A85-8031-EB363D0D88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6648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5" name="Объект 34">
            <a:extLst>
              <a:ext uri="{FF2B5EF4-FFF2-40B4-BE49-F238E27FC236}">
                <a16:creationId xmlns:a16="http://schemas.microsoft.com/office/drawing/2014/main" id="{67BFC958-83C9-4AA0-B18C-15600AD79C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5997290"/>
              </p:ext>
            </p:extLst>
          </p:nvPr>
        </p:nvGraphicFramePr>
        <p:xfrm>
          <a:off x="2129366" y="2231773"/>
          <a:ext cx="1246366" cy="301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41933" imgH="275895" progId="Equation.DSMT4">
                  <p:embed/>
                </p:oleObj>
              </mc:Choice>
              <mc:Fallback>
                <p:oleObj name="Equation" r:id="rId2" imgW="1141933" imgH="275895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29366" y="2231773"/>
                        <a:ext cx="1246366" cy="30162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Объект 35">
            <a:extLst>
              <a:ext uri="{FF2B5EF4-FFF2-40B4-BE49-F238E27FC236}">
                <a16:creationId xmlns:a16="http://schemas.microsoft.com/office/drawing/2014/main" id="{595CF504-951E-4D6C-99F0-4DF25570101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3309718"/>
              </p:ext>
            </p:extLst>
          </p:nvPr>
        </p:nvGraphicFramePr>
        <p:xfrm>
          <a:off x="6234278" y="2250822"/>
          <a:ext cx="886189" cy="238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85133" imgH="237766" progId="Equation.DSMT4">
                  <p:embed/>
                </p:oleObj>
              </mc:Choice>
              <mc:Fallback>
                <p:oleObj name="Equation" r:id="rId4" imgW="885133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234278" y="2250822"/>
                        <a:ext cx="886189" cy="238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Объект 36">
            <a:extLst>
              <a:ext uri="{FF2B5EF4-FFF2-40B4-BE49-F238E27FC236}">
                <a16:creationId xmlns:a16="http://schemas.microsoft.com/office/drawing/2014/main" id="{282F4880-18F9-49A0-97CB-72C310781A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5124295"/>
              </p:ext>
            </p:extLst>
          </p:nvPr>
        </p:nvGraphicFramePr>
        <p:xfrm>
          <a:off x="1087438" y="2585762"/>
          <a:ext cx="7715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70760" imgH="237766" progId="Equation.DSMT4">
                  <p:embed/>
                </p:oleObj>
              </mc:Choice>
              <mc:Fallback>
                <p:oleObj name="Equation" r:id="rId6" imgW="770760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87438" y="2585762"/>
                        <a:ext cx="7715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Объект 37">
            <a:extLst>
              <a:ext uri="{FF2B5EF4-FFF2-40B4-BE49-F238E27FC236}">
                <a16:creationId xmlns:a16="http://schemas.microsoft.com/office/drawing/2014/main" id="{D4573244-438A-48F6-9672-C0DEE717A2D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6169669"/>
              </p:ext>
            </p:extLst>
          </p:nvPr>
        </p:nvGraphicFramePr>
        <p:xfrm>
          <a:off x="4931305" y="2635754"/>
          <a:ext cx="1619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1849" imgH="237766" progId="Equation.DSMT4">
                  <p:embed/>
                </p:oleObj>
              </mc:Choice>
              <mc:Fallback>
                <p:oleObj name="Equation" r:id="rId8" imgW="161849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31305" y="2635754"/>
                        <a:ext cx="1619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Объект 38">
            <a:extLst>
              <a:ext uri="{FF2B5EF4-FFF2-40B4-BE49-F238E27FC236}">
                <a16:creationId xmlns:a16="http://schemas.microsoft.com/office/drawing/2014/main" id="{E24416E5-2E1B-4863-907A-ED684C5C85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398139"/>
              </p:ext>
            </p:extLst>
          </p:nvPr>
        </p:nvGraphicFramePr>
        <p:xfrm>
          <a:off x="5540904" y="2635753"/>
          <a:ext cx="314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3987" imgH="237766" progId="Equation.DSMT4">
                  <p:embed/>
                </p:oleObj>
              </mc:Choice>
              <mc:Fallback>
                <p:oleObj name="Equation" r:id="rId10" imgW="313987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540904" y="2635753"/>
                        <a:ext cx="314325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Объект 39">
            <a:extLst>
              <a:ext uri="{FF2B5EF4-FFF2-40B4-BE49-F238E27FC236}">
                <a16:creationId xmlns:a16="http://schemas.microsoft.com/office/drawing/2014/main" id="{CEAFF878-17D2-4708-845C-CB9C143E21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372742"/>
              </p:ext>
            </p:extLst>
          </p:nvPr>
        </p:nvGraphicFramePr>
        <p:xfrm>
          <a:off x="8415006" y="2618015"/>
          <a:ext cx="91281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13547" imgH="237766" progId="Equation.DSMT4">
                  <p:embed/>
                </p:oleObj>
              </mc:Choice>
              <mc:Fallback>
                <p:oleObj name="Equation" r:id="rId12" imgW="913547" imgH="237766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8415006" y="2618015"/>
                        <a:ext cx="912813" cy="238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77441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4941E5-0B86-4D6D-B0AB-FC6188838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ED3144-1AC0-4AC5-8546-BB8E5742B3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6716" y="2180985"/>
            <a:ext cx="11029615" cy="42621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 </a:t>
            </a:r>
          </a:p>
        </p:txBody>
      </p:sp>
      <p:sp>
        <p:nvSpPr>
          <p:cNvPr id="13" name="_x0000_tole_rId181" hidden="1">
            <a:extLst>
              <a:ext uri="{FF2B5EF4-FFF2-40B4-BE49-F238E27FC236}">
                <a16:creationId xmlns:a16="http://schemas.microsoft.com/office/drawing/2014/main" id="{1AE59495-13FD-463F-BD24-B47BD9C4D72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" name="_x0000_tole_rId183" hidden="1">
            <a:extLst>
              <a:ext uri="{FF2B5EF4-FFF2-40B4-BE49-F238E27FC236}">
                <a16:creationId xmlns:a16="http://schemas.microsoft.com/office/drawing/2014/main" id="{1218495C-FD8C-4846-90C4-BBE018EDEFE1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2762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_x0000_tole_rId185" hidden="1">
            <a:extLst>
              <a:ext uri="{FF2B5EF4-FFF2-40B4-BE49-F238E27FC236}">
                <a16:creationId xmlns:a16="http://schemas.microsoft.com/office/drawing/2014/main" id="{58DDAAFB-34D8-4AFC-9371-C6408F47E9F9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5143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_x0000_tole_rId187" hidden="1">
            <a:extLst>
              <a:ext uri="{FF2B5EF4-FFF2-40B4-BE49-F238E27FC236}">
                <a16:creationId xmlns:a16="http://schemas.microsoft.com/office/drawing/2014/main" id="{87D2DEA0-8BFB-48E4-95A3-982E31E8F0A2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75247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_x0000_tole_rId189" hidden="1">
            <a:extLst>
              <a:ext uri="{FF2B5EF4-FFF2-40B4-BE49-F238E27FC236}">
                <a16:creationId xmlns:a16="http://schemas.microsoft.com/office/drawing/2014/main" id="{8321FD80-7777-4269-9B89-98E261C0F8ED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9906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_x0000_tole_rId191" hidden="1">
            <a:extLst>
              <a:ext uri="{FF2B5EF4-FFF2-40B4-BE49-F238E27FC236}">
                <a16:creationId xmlns:a16="http://schemas.microsoft.com/office/drawing/2014/main" id="{9A75F189-BCD6-4D2F-A09B-625B5A68134F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228725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_x0000_tole_rId193" hidden="1">
            <a:extLst>
              <a:ext uri="{FF2B5EF4-FFF2-40B4-BE49-F238E27FC236}">
                <a16:creationId xmlns:a16="http://schemas.microsoft.com/office/drawing/2014/main" id="{17F09DAC-72FA-4A14-81AD-528BA2A774A7}"/>
              </a:ext>
            </a:extLst>
          </p:cNvPr>
          <p:cNvSpPr>
            <a:spLocks noSelect="1" noChangeAspect="1" noChangeArrowheads="1"/>
          </p:cNvSpPr>
          <p:nvPr/>
        </p:nvSpPr>
        <p:spPr bwMode="auto">
          <a:xfrm>
            <a:off x="0" y="146685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Rectangle 22">
            <a:extLst>
              <a:ext uri="{FF2B5EF4-FFF2-40B4-BE49-F238E27FC236}">
                <a16:creationId xmlns:a16="http://schemas.microsoft.com/office/drawing/2014/main" id="{CDC1F504-5DD7-4408-87F5-BAB0DE50E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290300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E381B321-ED6E-474B-AAD6-F533B17400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1411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4FE916B-C66A-49BE-9D63-78AA22AE5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37925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9DC37AA9-2500-4F8A-AC60-733DB6506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91" y="361738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C473DC-1A00-4C67-918F-E2493CF07C8B}"/>
              </a:ext>
            </a:extLst>
          </p:cNvPr>
          <p:cNvSpPr txBox="1"/>
          <p:nvPr/>
        </p:nvSpPr>
        <p:spPr>
          <a:xfrm>
            <a:off x="622301" y="2008787"/>
            <a:ext cx="1094739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Сверточные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нейронные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сети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n-US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CNN</a:t>
            </a:r>
            <a:r>
              <a:rPr lang="ru-RU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kk-KZ" sz="18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один из популярных и часто используемых видов нейронных сетей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приобрётший большую популярность благодаря использованию в задачах классификации и распознавания изображений.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Они применяются при работе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изображениями, в которых фильтр перемещается по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самому изображению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сверточные нейронные сети получили распространение и в задачах по распознаванию речи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обработке естественных языков и анализу тональности.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работе с текстовыми данными необходимо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учитывать, что </a:t>
            </a:r>
            <a:r>
              <a:rPr lang="kk-KZ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слова 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имеют разную длину, и в векторном представлении их необходимо привести к одинаковой размерности. Для векторного преобразования обычно используются такие вхождения слов, как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Word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Glove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en-US" sz="1800" dirty="0" err="1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FastText</a:t>
            </a:r>
            <a:r>
              <a:rPr lang="ru-RU" sz="1800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4281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664BD-9F2F-454B-80CF-7F792B5C7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12875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</a:rPr>
              <a:t>сверточные</a:t>
            </a:r>
            <a:r>
              <a:rPr lang="ru-RU" dirty="0">
                <a:solidFill>
                  <a:srgbClr val="FFC000"/>
                </a:solidFill>
              </a:rPr>
              <a:t> нейронные сети</a:t>
            </a:r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FD3C064-695D-4B0F-B5A1-4FB814EBFE2F}"/>
              </a:ext>
            </a:extLst>
          </p:cNvPr>
          <p:cNvPicPr>
            <a:picLocks noGrp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3309" y="2145771"/>
            <a:ext cx="6645381" cy="4170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4426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36CA08-ACB9-46F2-A34B-227169B33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8D287F2-1A12-42DB-AA7F-3322344B4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029616" cy="4161921"/>
          </a:xfrm>
        </p:spPr>
        <p:txBody>
          <a:bodyPr/>
          <a:lstStyle/>
          <a:p>
            <a:r>
              <a:rPr lang="ru-RU" dirty="0"/>
              <a:t>Долгая краткосрочная память (Long </a:t>
            </a:r>
            <a:r>
              <a:rPr lang="ru-RU" dirty="0" err="1"/>
              <a:t>short-term</a:t>
            </a:r>
            <a:r>
              <a:rPr lang="ru-RU" dirty="0"/>
              <a:t> </a:t>
            </a:r>
            <a:r>
              <a:rPr lang="ru-RU" dirty="0" err="1"/>
              <a:t>memory</a:t>
            </a:r>
            <a:r>
              <a:rPr lang="en-US" dirty="0"/>
              <a:t> -</a:t>
            </a:r>
            <a:r>
              <a:rPr lang="ru-RU" dirty="0"/>
              <a:t> LSTM) – особая разновидность архитектуры рекуррентных нейронных сетей, способная к обучению долговременным зависимостям. Они были представлены Зеппом </a:t>
            </a:r>
            <a:r>
              <a:rPr lang="ru-RU" dirty="0" err="1"/>
              <a:t>Хохрайтер</a:t>
            </a:r>
            <a:r>
              <a:rPr lang="ru-RU" dirty="0"/>
              <a:t> и Юргеном </a:t>
            </a:r>
            <a:r>
              <a:rPr lang="ru-RU" dirty="0" err="1"/>
              <a:t>Шмидхубером</a:t>
            </a:r>
            <a:r>
              <a:rPr lang="ru-RU" dirty="0"/>
              <a:t> в 1997 году, а затем усовершенствованы и популярно изложены в работах многих других исследователей. Они прекрасно решают целый ряд разнообразных задач и в настоящее время широко используются.</a:t>
            </a:r>
            <a:endParaRPr lang="en-US" dirty="0"/>
          </a:p>
          <a:p>
            <a:r>
              <a:rPr lang="ru-RU" dirty="0"/>
              <a:t>LSTM разработаны специально, чтобы избежать проблемы долговременной зависимости. Запоминание информации на долгие периоды времени – это их обычное поведение, а не что-то, чему они с трудом пытаются обучиться.</a:t>
            </a:r>
            <a:endParaRPr lang="en-US" dirty="0"/>
          </a:p>
          <a:p>
            <a:r>
              <a:rPr lang="ru-RU" dirty="0"/>
              <a:t>Любая рекуррентная нейронная сеть имеет форму цепочки повторяющихся модулей нейронной сети. В обычной RNN структура одного такого модуля очень проста, например, он может представлять собой один слой с функцией активации </a:t>
            </a:r>
            <a:r>
              <a:rPr lang="ru-RU" dirty="0" err="1"/>
              <a:t>tanh</a:t>
            </a:r>
            <a:r>
              <a:rPr lang="ru-RU" dirty="0"/>
              <a:t> (гиперболический тангенс).</a:t>
            </a:r>
          </a:p>
        </p:txBody>
      </p:sp>
    </p:spTree>
    <p:extLst>
      <p:ext uri="{BB962C8B-B14F-4D97-AF65-F5344CB8AC3E}">
        <p14:creationId xmlns:p14="http://schemas.microsoft.com/office/powerpoint/2010/main" val="3071328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F95F61-4973-40A6-B72C-F7F9AA2C8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C000"/>
                </a:solidFill>
              </a:rPr>
              <a:t>Long </a:t>
            </a:r>
            <a:r>
              <a:rPr lang="ru-RU" dirty="0" err="1">
                <a:solidFill>
                  <a:srgbClr val="FFC000"/>
                </a:solidFill>
              </a:rPr>
              <a:t>short-term</a:t>
            </a:r>
            <a:r>
              <a:rPr lang="ru-RU" dirty="0">
                <a:solidFill>
                  <a:srgbClr val="FFC000"/>
                </a:solidFill>
              </a:rPr>
              <a:t> </a:t>
            </a:r>
            <a:r>
              <a:rPr lang="ru-RU" dirty="0" err="1">
                <a:solidFill>
                  <a:srgbClr val="FFC000"/>
                </a:solidFill>
              </a:rPr>
              <a:t>memory</a:t>
            </a:r>
            <a:r>
              <a:rPr lang="en-US" dirty="0">
                <a:solidFill>
                  <a:srgbClr val="FFC000"/>
                </a:solidFill>
              </a:rPr>
              <a:t> -</a:t>
            </a:r>
            <a:r>
              <a:rPr lang="ru-RU" dirty="0">
                <a:solidFill>
                  <a:srgbClr val="FFC000"/>
                </a:solidFill>
              </a:rPr>
              <a:t> LSTM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D3EDF5-EC05-425B-B91E-0940049EB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1193" y="2205012"/>
            <a:ext cx="11136674" cy="3923330"/>
          </a:xfrm>
        </p:spPr>
        <p:txBody>
          <a:bodyPr/>
          <a:lstStyle/>
          <a:p>
            <a:r>
              <a:rPr lang="ru-RU" dirty="0"/>
              <a:t>Структура LSTM также напоминает цепочку, но модули выглядят иначе. Вместо одного слоя нейронной сети они содержат целых четыре, и эти слои взаимодействуют особенным образом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9C4C8A-25D5-4856-B099-F5B4702966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5067" y="3161241"/>
            <a:ext cx="8593667" cy="322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621907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147</TotalTime>
  <Words>842</Words>
  <Application>Microsoft Office PowerPoint</Application>
  <PresentationFormat>Широкоэкранный</PresentationFormat>
  <Paragraphs>33</Paragraphs>
  <Slides>11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Corbel</vt:lpstr>
      <vt:lpstr>Gill Sans MT</vt:lpstr>
      <vt:lpstr>Times New Roman</vt:lpstr>
      <vt:lpstr>Wingdings 2</vt:lpstr>
      <vt:lpstr>Дивиденд</vt:lpstr>
      <vt:lpstr>Equation</vt:lpstr>
      <vt:lpstr>Лекция 5</vt:lpstr>
      <vt:lpstr>Классификация</vt:lpstr>
      <vt:lpstr>Нейронные сети</vt:lpstr>
      <vt:lpstr>Глубокие нейронные сети</vt:lpstr>
      <vt:lpstr>Глубокие нейронные сети</vt:lpstr>
      <vt:lpstr>сверточные нейронные сети</vt:lpstr>
      <vt:lpstr>сверточные нейронные сети</vt:lpstr>
      <vt:lpstr>Long short-term memory - LSTM</vt:lpstr>
      <vt:lpstr>Long short-term memory - LSTM</vt:lpstr>
      <vt:lpstr>Bidirectional Encoder Representations from Transformers</vt:lpstr>
      <vt:lpstr>Bidirectional Encoder Representations from Transformers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Владислав Карюкин</dc:creator>
  <cp:lastModifiedBy>Владислав Карюкин</cp:lastModifiedBy>
  <cp:revision>15</cp:revision>
  <dcterms:created xsi:type="dcterms:W3CDTF">2024-01-06T20:46:39Z</dcterms:created>
  <dcterms:modified xsi:type="dcterms:W3CDTF">2025-02-15T18:17:07Z</dcterms:modified>
</cp:coreProperties>
</file>